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94" r:id="rId2"/>
    <p:sldId id="257" r:id="rId3"/>
    <p:sldId id="295" r:id="rId4"/>
    <p:sldId id="296" r:id="rId5"/>
    <p:sldId id="292" r:id="rId6"/>
    <p:sldId id="282" r:id="rId7"/>
    <p:sldId id="289" r:id="rId8"/>
    <p:sldId id="297" r:id="rId9"/>
    <p:sldId id="286" r:id="rId10"/>
    <p:sldId id="290" r:id="rId11"/>
    <p:sldId id="291" r:id="rId12"/>
    <p:sldId id="280" r:id="rId13"/>
    <p:sldId id="298" r:id="rId14"/>
    <p:sldId id="287" r:id="rId15"/>
    <p:sldId id="293" r:id="rId16"/>
    <p:sldId id="281" r:id="rId17"/>
    <p:sldId id="275" r:id="rId18"/>
    <p:sldId id="288" r:id="rId19"/>
    <p:sldId id="299" r:id="rId20"/>
    <p:sldId id="283" r:id="rId21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23"/>
    <a:srgbClr val="B4051E"/>
    <a:srgbClr val="870619"/>
    <a:srgbClr val="363636"/>
    <a:srgbClr val="F27B0E"/>
    <a:srgbClr val="CC0406"/>
    <a:srgbClr val="FBFBFB"/>
    <a:srgbClr val="DD0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BF25-CB01-4FCD-A6AB-C01B7E3A18C4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71724-38CD-47B6-B775-84C567DCD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9B1A-5F3E-4FD4-B35E-81ADD81AF686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49F98-4C8B-4793-A48D-9F6F6382E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09E8-18E4-4D4A-A3C5-F85EF09293A7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CC35-9437-46A6-881E-4CC5E10B1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425B-10C9-4F7A-8AA0-E7C3856EB2F5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3159-EE56-495B-9D3F-64CBFE65D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CEAC-42B0-4097-9C6F-1B1A7309F76E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F24C-6BF9-4560-949C-CDC01F56E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5FD9-3CCA-485E-8C1C-202BF02EB961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5189-165B-456F-AD0A-06190BB1A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C74-D396-4F32-8713-AF51A4BD5B9E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00A2-2DD3-4E5E-B99C-0D3005CE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9246-3930-40C8-8B09-51FE206A20A8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8246B-BB08-4D56-927F-2E44DC523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A03E-9DA9-4156-B087-6476174DF270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7A93-8141-4A82-BA66-87AA2A6D5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C953-CD20-4269-9280-18606011C1CD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E6DA-658A-4A08-B485-CD5977B66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B07C-5C73-4DFD-86AA-422B1E5BAD01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0622-E023-40D8-82F9-BB266775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4DC7E6B-B340-48CF-B78B-539D2F972C33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E0F6FE0-79DD-48D2-B43D-AB9B48FA1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85725" y="2311400"/>
            <a:ext cx="88296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Создание плана эффективного продвижения </a:t>
            </a:r>
            <a:r>
              <a:rPr lang="ru-RU" sz="4800" b="1" dirty="0" smtClean="0"/>
              <a:t>сайта</a:t>
            </a:r>
          </a:p>
          <a:p>
            <a:pPr algn="ctr"/>
            <a:endParaRPr lang="ru-RU" sz="4000" b="1" dirty="0"/>
          </a:p>
          <a:p>
            <a:pPr algn="ctr"/>
            <a:r>
              <a:rPr lang="ru-RU" sz="3200" dirty="0" smtClean="0"/>
              <a:t>Антон Воробьёв</a:t>
            </a:r>
          </a:p>
          <a:p>
            <a:pPr algn="ctr"/>
            <a:r>
              <a:rPr lang="ru-RU" sz="3200" dirty="0" smtClean="0"/>
              <a:t>ведущий аналитик </a:t>
            </a:r>
            <a:r>
              <a:rPr lang="en-US" sz="3200" dirty="0" err="1" smtClean="0"/>
              <a:t>WebEffector</a:t>
            </a:r>
            <a:endParaRPr lang="ru-RU" sz="3200" dirty="0"/>
          </a:p>
        </p:txBody>
      </p:sp>
      <p:pic>
        <p:nvPicPr>
          <p:cNvPr id="5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0" y="234950"/>
            <a:ext cx="279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5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Нецелевые запросы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23824" y="1733265"/>
            <a:ext cx="500062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dirty="0" smtClean="0"/>
              <a:t>Избегайте продвижения нецелевых запросов на </a:t>
            </a:r>
            <a:r>
              <a:rPr lang="ru-RU" sz="2000" dirty="0" smtClean="0">
                <a:solidFill>
                  <a:srgbClr val="B50023"/>
                </a:solidFill>
              </a:rPr>
              <a:t>коммерческих</a:t>
            </a:r>
            <a:r>
              <a:rPr lang="ru-RU" sz="2000" dirty="0" smtClean="0"/>
              <a:t> сайтах:</a:t>
            </a:r>
          </a:p>
          <a:p>
            <a:pPr lvl="1"/>
            <a:endParaRPr lang="ru-R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err="1" smtClean="0"/>
              <a:t>kia</a:t>
            </a:r>
            <a:r>
              <a:rPr lang="en-US" sz="1600" dirty="0" smtClean="0"/>
              <a:t> rio </a:t>
            </a:r>
            <a:r>
              <a:rPr lang="ru-RU" sz="1600" dirty="0" smtClean="0"/>
              <a:t>фото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kia rio </a:t>
            </a:r>
            <a:r>
              <a:rPr lang="ru-RU" sz="1600" dirty="0" smtClean="0"/>
              <a:t>краш тест видео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kia </a:t>
            </a:r>
            <a:r>
              <a:rPr lang="ru-RU" sz="1600" dirty="0" smtClean="0"/>
              <a:t>форум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как поменять ма</a:t>
            </a:r>
            <a:r>
              <a:rPr lang="ru-RU" sz="1600" dirty="0"/>
              <a:t>с</a:t>
            </a:r>
            <a:r>
              <a:rPr lang="ru-RU" sz="1600" dirty="0" smtClean="0"/>
              <a:t>ло на </a:t>
            </a:r>
            <a:r>
              <a:rPr lang="en-US" sz="1600" dirty="0" smtClean="0"/>
              <a:t>kia ceed</a:t>
            </a:r>
            <a:endParaRPr lang="ru-RU" sz="16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продаю </a:t>
            </a:r>
            <a:r>
              <a:rPr lang="en-US" sz="1600" dirty="0" smtClean="0"/>
              <a:t>kia rio</a:t>
            </a:r>
            <a:endParaRPr lang="ru-RU" sz="16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r>
              <a:rPr lang="ru-RU" sz="2000" dirty="0" smtClean="0"/>
              <a:t>Нецелевые запросы приносят </a:t>
            </a:r>
            <a:r>
              <a:rPr lang="ru-RU" sz="2000" b="1" dirty="0" smtClean="0"/>
              <a:t>посетителей</a:t>
            </a:r>
            <a:r>
              <a:rPr lang="ru-RU" sz="2000" dirty="0" smtClean="0"/>
              <a:t>, но </a:t>
            </a:r>
            <a:r>
              <a:rPr lang="ru-RU" sz="2000" b="1" dirty="0" smtClean="0"/>
              <a:t>не покупателей</a:t>
            </a:r>
            <a:r>
              <a:rPr lang="ru-RU" sz="2000" dirty="0" smtClean="0"/>
              <a:t>.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Для </a:t>
            </a:r>
            <a:r>
              <a:rPr lang="ru-RU" sz="2000" dirty="0" smtClean="0">
                <a:solidFill>
                  <a:srgbClr val="B50023"/>
                </a:solidFill>
              </a:rPr>
              <a:t>некоммерческих</a:t>
            </a:r>
            <a:r>
              <a:rPr lang="ru-RU" sz="2000" dirty="0" smtClean="0"/>
              <a:t> сайтов подойдут все типы запросов. </a:t>
            </a:r>
          </a:p>
          <a:p>
            <a:pPr lvl="1"/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492" y="1635595"/>
            <a:ext cx="3555708" cy="425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1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Семантические группы</a:t>
            </a:r>
            <a:endParaRPr kumimoji="0" lang="ru-RU" sz="35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2424" y="3025002"/>
            <a:ext cx="2466691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535113"/>
            <a:ext cx="76689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dirty="0">
                <a:solidFill>
                  <a:srgbClr val="B4051E"/>
                </a:solidFill>
              </a:rPr>
              <a:t>Каждая семантическая группа </a:t>
            </a:r>
            <a:r>
              <a:rPr lang="ru-RU" dirty="0" smtClean="0"/>
              <a:t>должна </a:t>
            </a:r>
            <a:r>
              <a:rPr lang="ru-RU" dirty="0"/>
              <a:t>содержать в себе запросы, относящиеся к одному </a:t>
            </a:r>
            <a:r>
              <a:rPr lang="ru-RU" dirty="0" smtClean="0"/>
              <a:t>товару или услуге</a:t>
            </a:r>
            <a:r>
              <a:rPr lang="en-US" dirty="0" smtClean="0"/>
              <a:t>: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224846"/>
            <a:ext cx="281911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купить </a:t>
            </a: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стоимость </a:t>
            </a: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где купить </a:t>
            </a:r>
            <a:r>
              <a:rPr lang="en-US" sz="2000" dirty="0" smtClean="0"/>
              <a:t>kia rio</a:t>
            </a:r>
            <a:endParaRPr lang="ru-R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цены </a:t>
            </a:r>
            <a:r>
              <a:rPr lang="en-US" sz="2000" dirty="0" smtClean="0"/>
              <a:t>kia rio</a:t>
            </a:r>
            <a:endParaRPr lang="en-US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944812" y="3025001"/>
            <a:ext cx="2570163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6093" y="3224846"/>
            <a:ext cx="30768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</a:t>
            </a:r>
            <a:r>
              <a:rPr lang="en-US" sz="2000" b="1" dirty="0" smtClean="0"/>
              <a:t>2</a:t>
            </a:r>
            <a:r>
              <a:rPr lang="ru-RU" sz="2000" b="1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ceed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купить </a:t>
            </a:r>
            <a:r>
              <a:rPr lang="en-US" sz="2000" dirty="0" smtClean="0"/>
              <a:t>kia </a:t>
            </a:r>
            <a:r>
              <a:rPr lang="en-US" sz="2000" dirty="0"/>
              <a:t>ceed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стоимость </a:t>
            </a:r>
            <a:r>
              <a:rPr lang="en-US" sz="2000" dirty="0" smtClean="0"/>
              <a:t>kia </a:t>
            </a:r>
            <a:r>
              <a:rPr lang="en-US" sz="2000" dirty="0"/>
              <a:t>ceed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где купить </a:t>
            </a:r>
            <a:r>
              <a:rPr lang="en-US" sz="2000" dirty="0" smtClean="0"/>
              <a:t>kia ceed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цены </a:t>
            </a:r>
            <a:r>
              <a:rPr lang="en-US" sz="2000" dirty="0" smtClean="0"/>
              <a:t>kia ceed</a:t>
            </a:r>
            <a:endParaRPr lang="en-US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5630719" y="3024999"/>
            <a:ext cx="3198956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154328" y="3224846"/>
            <a:ext cx="378964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3: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dirty="0" smtClean="0"/>
              <a:t>kia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адреса </a:t>
            </a:r>
            <a:r>
              <a:rPr lang="ru-RU" sz="2000" dirty="0" err="1" smtClean="0"/>
              <a:t>сц</a:t>
            </a:r>
            <a:r>
              <a:rPr lang="ru-RU" sz="2000" dirty="0" smtClean="0"/>
              <a:t> </a:t>
            </a:r>
            <a:r>
              <a:rPr lang="en-US" sz="2000" dirty="0" smtClean="0"/>
              <a:t>ki</a:t>
            </a:r>
            <a:r>
              <a:rPr lang="en-US" sz="2000" dirty="0"/>
              <a:t>a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dirty="0" smtClean="0"/>
              <a:t>kia </a:t>
            </a:r>
            <a:r>
              <a:rPr lang="ru-RU" sz="2000" dirty="0" smtClean="0"/>
              <a:t>цены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официальный сервис </a:t>
            </a:r>
            <a:r>
              <a:rPr lang="en-US" sz="2000" dirty="0" smtClean="0"/>
              <a:t>kia</a:t>
            </a:r>
            <a:endParaRPr lang="en-US" dirty="0" smtClean="0"/>
          </a:p>
        </p:txBody>
      </p:sp>
      <p:pic>
        <p:nvPicPr>
          <p:cNvPr id="13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9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-11112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Размещение контента на коммерческом сайте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735138"/>
            <a:ext cx="788840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Каждая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B4051E"/>
                </a:solidFill>
              </a:rPr>
              <a:t>семантическая группа запросов</a:t>
            </a:r>
            <a:r>
              <a:rPr lang="ru-RU" sz="2000" dirty="0">
                <a:solidFill>
                  <a:srgbClr val="B4051E"/>
                </a:solidFill>
              </a:rPr>
              <a:t> </a:t>
            </a:r>
            <a:r>
              <a:rPr lang="ru-RU" sz="2000" dirty="0" smtClean="0"/>
              <a:t>распределяется на </a:t>
            </a:r>
            <a:r>
              <a:rPr lang="ru-RU" sz="2000" dirty="0"/>
              <a:t>созданную под отдельный товар </a:t>
            </a:r>
            <a:r>
              <a:rPr lang="ru-RU" sz="2000" dirty="0" smtClean="0"/>
              <a:t>страницу сайта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endParaRPr lang="en-US" sz="2000" dirty="0"/>
          </a:p>
          <a:p>
            <a:pPr lvl="0"/>
            <a:endParaRPr lang="ru-RU" sz="1800" dirty="0"/>
          </a:p>
          <a:p>
            <a:pPr lvl="0"/>
            <a:r>
              <a:rPr lang="ru-RU" sz="1800" dirty="0" smtClean="0"/>
              <a:t>Элементы, побуждающие к </a:t>
            </a:r>
            <a:r>
              <a:rPr lang="ru-RU" sz="1800" dirty="0" smtClean="0">
                <a:solidFill>
                  <a:srgbClr val="C00000"/>
                </a:solidFill>
              </a:rPr>
              <a:t>полезному действию</a:t>
            </a:r>
            <a:r>
              <a:rPr lang="en-US" sz="1800" dirty="0"/>
              <a:t> </a:t>
            </a:r>
            <a:r>
              <a:rPr lang="en-US" sz="1800" dirty="0" smtClean="0"/>
              <a:t>–</a:t>
            </a:r>
            <a:r>
              <a:rPr lang="ru-RU" sz="1800" dirty="0" smtClean="0"/>
              <a:t> покупка, заказ, отправка заявки</a:t>
            </a:r>
            <a:r>
              <a:rPr lang="en-US" sz="1800" dirty="0"/>
              <a:t>:</a:t>
            </a:r>
            <a:endParaRPr lang="ru-RU" sz="1800" dirty="0" smtClean="0"/>
          </a:p>
          <a:p>
            <a:pPr lvl="0"/>
            <a:endParaRPr lang="ru-RU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описание</a:t>
            </a:r>
            <a:r>
              <a:rPr lang="en-US" sz="1800" dirty="0" smtClean="0"/>
              <a:t> </a:t>
            </a:r>
            <a:r>
              <a:rPr lang="ru-RU" sz="1800" dirty="0" smtClean="0"/>
              <a:t>товара или услуги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фото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цена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отзывы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кнопка «Купить»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заголовки </a:t>
            </a:r>
            <a:r>
              <a:rPr lang="en-US" sz="1800" dirty="0"/>
              <a:t>title</a:t>
            </a:r>
            <a:r>
              <a:rPr lang="ru-RU" sz="1800" dirty="0"/>
              <a:t>, текст которых отображается в заголовке </a:t>
            </a:r>
            <a:r>
              <a:rPr lang="ru-RU" sz="1800" dirty="0" smtClean="0"/>
              <a:t>браузера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заголовки </a:t>
            </a:r>
            <a:r>
              <a:rPr lang="en-US" sz="1800" dirty="0"/>
              <a:t>H</a:t>
            </a:r>
            <a:r>
              <a:rPr lang="ru-RU" sz="1800" dirty="0"/>
              <a:t>1 – содержащие название товара или </a:t>
            </a:r>
            <a:r>
              <a:rPr lang="ru-RU" sz="1800" dirty="0" smtClean="0"/>
              <a:t>услуги</a:t>
            </a:r>
            <a:endParaRPr lang="ru-RU" sz="1800" dirty="0"/>
          </a:p>
          <a:p>
            <a:endParaRPr lang="ru-RU" dirty="0" smtClean="0"/>
          </a:p>
          <a:p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-91909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Размещение контента на некоммерческом сайте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735138"/>
            <a:ext cx="78884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Каждая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B4051E"/>
                </a:solidFill>
              </a:rPr>
              <a:t>семантическая группа запросов</a:t>
            </a:r>
            <a:r>
              <a:rPr lang="ru-RU" sz="2000" dirty="0">
                <a:solidFill>
                  <a:srgbClr val="B4051E"/>
                </a:solidFill>
              </a:rPr>
              <a:t> </a:t>
            </a:r>
            <a:r>
              <a:rPr lang="ru-RU" sz="2000" dirty="0" smtClean="0"/>
              <a:t>распределяется на </a:t>
            </a:r>
            <a:r>
              <a:rPr lang="ru-RU" sz="2000" dirty="0"/>
              <a:t>созданную </a:t>
            </a:r>
            <a:r>
              <a:rPr lang="ru-RU" sz="2000" dirty="0" smtClean="0"/>
              <a:t>информационную страницу сайта, посвященную какой-либо определённой тематике.  </a:t>
            </a:r>
            <a:endParaRPr lang="en-US" sz="2000" dirty="0"/>
          </a:p>
          <a:p>
            <a:pPr lvl="0"/>
            <a:endParaRPr lang="ru-RU" sz="1800" dirty="0"/>
          </a:p>
          <a:p>
            <a:pPr lvl="0"/>
            <a:r>
              <a:rPr lang="ru-RU" sz="1800" dirty="0" smtClean="0"/>
              <a:t>Контент, </a:t>
            </a:r>
            <a:r>
              <a:rPr lang="ru-RU" sz="1800" dirty="0" smtClean="0">
                <a:solidFill>
                  <a:srgbClr val="C00000"/>
                </a:solidFill>
              </a:rPr>
              <a:t>привлекающий внимание и отвечающий на запросы</a:t>
            </a:r>
            <a:r>
              <a:rPr lang="ru-RU" sz="1800" dirty="0" smtClean="0"/>
              <a:t>, ведущие на эту страницу</a:t>
            </a:r>
            <a:r>
              <a:rPr lang="en-US" sz="1800" dirty="0" smtClean="0"/>
              <a:t>: </a:t>
            </a:r>
            <a:endParaRPr lang="ru-RU" sz="1800" dirty="0" smtClean="0"/>
          </a:p>
          <a:p>
            <a:pPr lvl="0"/>
            <a:endParaRPr lang="ru-RU" sz="18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заголовки </a:t>
            </a:r>
            <a:r>
              <a:rPr lang="en-US" sz="1800" dirty="0"/>
              <a:t>title</a:t>
            </a:r>
            <a:r>
              <a:rPr lang="ru-RU" sz="1800" dirty="0"/>
              <a:t>, текст которых отображается в заголовке браузера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заголовки </a:t>
            </a:r>
            <a:r>
              <a:rPr lang="en-US" sz="1800" dirty="0"/>
              <a:t>H</a:t>
            </a:r>
            <a:r>
              <a:rPr lang="ru-RU" sz="1800" dirty="0"/>
              <a:t>1 – содержащие название товара или </a:t>
            </a:r>
            <a:r>
              <a:rPr lang="ru-RU" sz="1800" dirty="0" smtClean="0"/>
              <a:t>услуги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текст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ф</a:t>
            </a:r>
            <a:r>
              <a:rPr lang="ru-RU" sz="1800" dirty="0" smtClean="0"/>
              <a:t>ото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видео</a:t>
            </a:r>
            <a:endParaRPr lang="ru-RU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 smtClean="0"/>
              <a:t>отзывы и комментарии по теме</a:t>
            </a:r>
            <a:endParaRPr lang="ru-RU" dirty="0" smtClean="0"/>
          </a:p>
          <a:p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1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Технические настройки сайта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535113"/>
            <a:ext cx="78884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Настройка главного зеркала сайта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ru-RU" sz="3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Настройка ответов от сервера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ru-RU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Удаление дубликатов страниц</a:t>
            </a:r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Работа с юзабилити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43184" y="1492670"/>
            <a:ext cx="844447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800" dirty="0" smtClean="0"/>
              <a:t>Основные моменты:</a:t>
            </a:r>
            <a:endParaRPr lang="en-US" sz="28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понятная структура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фильтры товаров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беспрепятственная покупка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качественный </a:t>
            </a:r>
            <a:r>
              <a:rPr lang="ru-RU" sz="2600" dirty="0"/>
              <a:t>контент (фото, описания, </a:t>
            </a:r>
            <a:r>
              <a:rPr lang="ru-RU" sz="2600" dirty="0" smtClean="0"/>
              <a:t>отзывы)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подробные </a:t>
            </a:r>
            <a:r>
              <a:rPr lang="ru-RU" sz="2600" dirty="0"/>
              <a:t>описания условий </a:t>
            </a:r>
            <a:r>
              <a:rPr lang="ru-RU" sz="2600" dirty="0" smtClean="0"/>
              <a:t>покупки/доставки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условия </a:t>
            </a:r>
            <a:r>
              <a:rPr lang="ru-RU" sz="2600" dirty="0"/>
              <a:t>оптовых </a:t>
            </a:r>
            <a:r>
              <a:rPr lang="ru-RU" sz="2600" dirty="0" smtClean="0"/>
              <a:t>продаж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виджеты </a:t>
            </a:r>
            <a:r>
              <a:rPr lang="en-US" sz="2600" dirty="0" smtClean="0"/>
              <a:t>online</a:t>
            </a:r>
            <a:r>
              <a:rPr lang="ru-RU" sz="2600" dirty="0" smtClean="0"/>
              <a:t>-консультантов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84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Закупка ссылочной массы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535113"/>
            <a:ext cx="78884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Процесс </a:t>
            </a:r>
            <a:r>
              <a:rPr lang="ru-RU" dirty="0" smtClean="0">
                <a:solidFill>
                  <a:srgbClr val="B4051E"/>
                </a:solidFill>
              </a:rPr>
              <a:t>закупки ссылочной массы </a:t>
            </a:r>
            <a:r>
              <a:rPr lang="ru-RU" dirty="0" smtClean="0"/>
              <a:t>представляет из себя размещение ссылок, ведущих на </a:t>
            </a:r>
            <a:r>
              <a:rPr lang="ru-RU" dirty="0"/>
              <a:t>В</a:t>
            </a:r>
            <a:r>
              <a:rPr lang="ru-RU" dirty="0" smtClean="0"/>
              <a:t>аш сайт, на сайтах-донорах.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Для каждого запроса подбираются определённые сайты-доноры. </a:t>
            </a:r>
          </a:p>
          <a:p>
            <a:pPr lvl="0"/>
            <a:endParaRPr lang="ru-RU" dirty="0"/>
          </a:p>
          <a:p>
            <a:pPr lvl="0"/>
            <a:r>
              <a:rPr lang="ru-RU" dirty="0" smtClean="0">
                <a:solidFill>
                  <a:srgbClr val="B4051E"/>
                </a:solidFill>
              </a:rPr>
              <a:t>Результат</a:t>
            </a:r>
            <a:r>
              <a:rPr lang="en-US" dirty="0" smtClean="0">
                <a:solidFill>
                  <a:srgbClr val="B4051E"/>
                </a:solidFill>
              </a:rPr>
              <a:t>: </a:t>
            </a:r>
            <a:r>
              <a:rPr lang="ru-RU" dirty="0" smtClean="0"/>
              <a:t>поисковые </a:t>
            </a:r>
            <a:r>
              <a:rPr lang="ru-RU" dirty="0"/>
              <a:t>системы начинают замечать, что разнообразные качественные </a:t>
            </a:r>
            <a:r>
              <a:rPr lang="ru-RU" dirty="0" err="1"/>
              <a:t>интернет-ресурсы</a:t>
            </a:r>
            <a:r>
              <a:rPr lang="ru-RU" dirty="0"/>
              <a:t> ссылаются на Ваш интернет-магазин, тем самым повышая </a:t>
            </a:r>
            <a:r>
              <a:rPr lang="ru-RU" dirty="0" smtClean="0"/>
              <a:t>его </a:t>
            </a:r>
            <a:r>
              <a:rPr lang="ru-RU" dirty="0"/>
              <a:t>авторитет.</a:t>
            </a: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81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Поведенческие факторы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98892"/>
            <a:ext cx="76689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/>
              <a:t> Соотношение переходов на сайт к числу его показов в выдаче (</a:t>
            </a:r>
            <a:r>
              <a:rPr lang="en-US" dirty="0" smtClean="0"/>
              <a:t>CTR</a:t>
            </a:r>
            <a:r>
              <a:rPr lang="ru-RU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Процент отказов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Глубина просмотра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Продолжительность сессии</a:t>
            </a:r>
          </a:p>
          <a:p>
            <a:pPr lvl="1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88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-80797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/>
              <a:t>Настройка инструментов контроля продвижения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98892"/>
            <a:ext cx="76689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dirty="0" smtClean="0">
                <a:solidFill>
                  <a:srgbClr val="B4051E"/>
                </a:solidFill>
              </a:rPr>
              <a:t>Установка счётчиков</a:t>
            </a:r>
            <a:r>
              <a:rPr lang="ru-RU" dirty="0" smtClean="0"/>
              <a:t>: </a:t>
            </a:r>
            <a:r>
              <a:rPr lang="en-US" dirty="0" smtClean="0"/>
              <a:t>Li, </a:t>
            </a:r>
            <a:r>
              <a:rPr lang="en-US" dirty="0"/>
              <a:t>Google </a:t>
            </a:r>
            <a:r>
              <a:rPr lang="en-US" dirty="0" smtClean="0"/>
              <a:t>analytics, </a:t>
            </a:r>
            <a:r>
              <a:rPr lang="ru-RU" dirty="0" smtClean="0"/>
              <a:t>Яндекс Метрика.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>
                <a:solidFill>
                  <a:srgbClr val="B4051E"/>
                </a:solidFill>
              </a:rPr>
              <a:t>Анализ трафика</a:t>
            </a:r>
            <a:r>
              <a:rPr lang="ru-RU" dirty="0" smtClean="0"/>
              <a:t>: нецелевые запросы, аудит </a:t>
            </a:r>
            <a:r>
              <a:rPr lang="ru-RU" dirty="0" err="1" smtClean="0"/>
              <a:t>сниппетов</a:t>
            </a:r>
            <a:r>
              <a:rPr lang="ru-RU" dirty="0" smtClean="0"/>
              <a:t>.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r>
              <a:rPr lang="ru-RU" dirty="0" smtClean="0">
                <a:solidFill>
                  <a:srgbClr val="B4051E"/>
                </a:solidFill>
              </a:rPr>
              <a:t>Корректировки</a:t>
            </a:r>
            <a:r>
              <a:rPr lang="ru-RU" dirty="0" smtClean="0"/>
              <a:t>: работа с трафиком, доработка </a:t>
            </a:r>
            <a:r>
              <a:rPr lang="ru-RU" dirty="0" err="1" smtClean="0"/>
              <a:t>сниппетов</a:t>
            </a:r>
            <a:r>
              <a:rPr lang="ru-RU" dirty="0" smtClean="0"/>
              <a:t>.</a:t>
            </a:r>
            <a:endParaRPr lang="ru-RU" dirty="0"/>
          </a:p>
          <a:p>
            <a:pPr lvl="1"/>
            <a:endParaRPr lang="ru-RU" dirty="0" smtClean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12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-80797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ru-RU" sz="3500" b="1" dirty="0" smtClean="0"/>
              <a:t>Точки первых оценок эффективности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09934" y="1255878"/>
            <a:ext cx="766893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ru-RU" sz="1800" dirty="0" smtClean="0"/>
          </a:p>
          <a:p>
            <a:pPr lvl="1"/>
            <a:r>
              <a:rPr lang="ru-RU" sz="1800" u="sng" dirty="0" smtClean="0"/>
              <a:t>Точка №1 – первый месяц</a:t>
            </a:r>
          </a:p>
          <a:p>
            <a:pPr lvl="1"/>
            <a:r>
              <a:rPr lang="ru-RU" sz="1800" i="1" dirty="0" smtClean="0"/>
              <a:t>Продвигаемые страницы и купленные ссылки попадают в индекс поисковых систем и появляется первый трафик по </a:t>
            </a:r>
            <a:r>
              <a:rPr lang="ru-RU" sz="1800" i="1" dirty="0" err="1" smtClean="0"/>
              <a:t>супернизкочастотным</a:t>
            </a:r>
            <a:r>
              <a:rPr lang="ru-RU" sz="1800" i="1" dirty="0" smtClean="0"/>
              <a:t> запросам. </a:t>
            </a:r>
          </a:p>
          <a:p>
            <a:pPr lvl="1"/>
            <a:endParaRPr lang="ru-RU" sz="1800" i="1" dirty="0" smtClean="0"/>
          </a:p>
          <a:p>
            <a:pPr lvl="1"/>
            <a:r>
              <a:rPr lang="ru-RU" sz="1800" u="sng" dirty="0" smtClean="0"/>
              <a:t>Точка №2 – третий месяц</a:t>
            </a:r>
          </a:p>
          <a:p>
            <a:pPr lvl="1"/>
            <a:r>
              <a:rPr lang="ru-RU" sz="1800" i="1" dirty="0" smtClean="0"/>
              <a:t>Увеличивается разнообразие и частотность запросов, по которым осуществляются переходы на сайт из поисковых систем. Накапливается статистика для анализа </a:t>
            </a:r>
            <a:r>
              <a:rPr lang="ru-RU" sz="1800" i="1" dirty="0" err="1" smtClean="0"/>
              <a:t>юзабилити</a:t>
            </a:r>
            <a:r>
              <a:rPr lang="ru-RU" sz="1800" i="1" dirty="0" smtClean="0"/>
              <a:t> и причин отказов. </a:t>
            </a:r>
          </a:p>
          <a:p>
            <a:pPr lvl="1"/>
            <a:endParaRPr lang="ru-RU" sz="1800" dirty="0" smtClean="0"/>
          </a:p>
          <a:p>
            <a:pPr lvl="1"/>
            <a:r>
              <a:rPr lang="ru-RU" sz="1800" u="sng" dirty="0" smtClean="0"/>
              <a:t>Точка №3 – шестой месяц</a:t>
            </a:r>
          </a:p>
          <a:p>
            <a:pPr lvl="1"/>
            <a:r>
              <a:rPr lang="ru-RU" sz="1800" i="1" dirty="0" smtClean="0"/>
              <a:t>В ТОП выходят страницы по среднечастотным запросам. </a:t>
            </a:r>
          </a:p>
          <a:p>
            <a:pPr lvl="1"/>
            <a:r>
              <a:rPr lang="ru-RU" sz="1800" i="1" dirty="0" smtClean="0"/>
              <a:t>Можно говорить о закреплении результата. Расширение </a:t>
            </a:r>
            <a:r>
              <a:rPr lang="en-US" sz="1800" i="1" dirty="0" smtClean="0"/>
              <a:t>SEO-</a:t>
            </a:r>
            <a:r>
              <a:rPr lang="ru-RU" sz="1800" i="1" dirty="0" smtClean="0"/>
              <a:t>кампании новыми запросами.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48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68325" y="1739900"/>
            <a:ext cx="4646613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buNone/>
            </a:pPr>
            <a:endParaRPr kumimoji="0" lang="ru-RU" sz="2200" b="1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kumimoji="0" lang="ru-RU" sz="2200" b="1" dirty="0" err="1" smtClean="0">
                <a:latin typeface="+mn-lt"/>
                <a:cs typeface="Arial" pitchFamily="34" charset="0"/>
              </a:rPr>
              <a:t>WebEffector</a:t>
            </a:r>
            <a:r>
              <a:rPr kumimoji="0" lang="ru-RU" sz="2200" dirty="0" smtClean="0">
                <a:latin typeface="+mn-lt"/>
                <a:cs typeface="Arial" pitchFamily="34" charset="0"/>
              </a:rPr>
              <a:t> – инструмент комплексного автоматического продвижения проектов в ТОП выдачи поисковых систем</a:t>
            </a:r>
            <a:r>
              <a:rPr kumimoji="0" lang="en-US" sz="2200" dirty="0" smtClean="0">
                <a:latin typeface="+mn-lt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kumimoji="0" lang="ru-RU" sz="2200" dirty="0" smtClean="0">
              <a:latin typeface="+mn-lt"/>
              <a:cs typeface="Arial" pitchFamily="34" charset="0"/>
            </a:endParaRPr>
          </a:p>
          <a:p>
            <a:r>
              <a:rPr lang="ru-RU" sz="2200" dirty="0" smtClean="0">
                <a:latin typeface="+mn-lt"/>
              </a:rPr>
              <a:t>Сервис </a:t>
            </a:r>
            <a:r>
              <a:rPr lang="ru-RU" sz="2200" dirty="0">
                <a:latin typeface="+mn-lt"/>
              </a:rPr>
              <a:t>представляет собой полноценный автоматизированный продукт, предоставляющий помимо традиционной закупки ссылок услуги по внутренней оптимизации сайта и улучшению поведенческих факторов. </a:t>
            </a:r>
          </a:p>
          <a:p>
            <a:pPr marL="0" indent="0">
              <a:buNone/>
            </a:pPr>
            <a:endParaRPr kumimoji="0" lang="en-US" dirty="0">
              <a:latin typeface="Corbe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6" name="Изображение 6" descr="privet1go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1420" y="1927224"/>
            <a:ext cx="35401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0" y="234950"/>
            <a:ext cx="279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28799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buNone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 за внимание!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/>
              <a:t>Антон Воробьев</a:t>
            </a: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</a:rPr>
              <a:t>a.vorobev@webeffector.ru</a:t>
            </a:r>
          </a:p>
          <a:p>
            <a:pPr algn="ctr">
              <a:buNone/>
            </a:pPr>
            <a:r>
              <a:rPr lang="ru-RU" dirty="0"/>
              <a:t>Ведущий аналитик </a:t>
            </a:r>
            <a:r>
              <a:rPr lang="en-US" dirty="0" err="1"/>
              <a:t>WebEffector</a:t>
            </a:r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1226" y="253833"/>
            <a:ext cx="279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9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351126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Постановка целей</a:t>
            </a:r>
            <a:endParaRPr kumimoji="0" lang="ru-RU" sz="3500" b="1" dirty="0" smtClean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33266"/>
            <a:ext cx="766893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800" dirty="0" smtClean="0">
                <a:solidFill>
                  <a:srgbClr val="C00000"/>
                </a:solidFill>
              </a:rPr>
              <a:t>Для каких целей создан сайт?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/>
              <a:t>Коммерческие цели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 smtClean="0"/>
              <a:t>Увеличение трафика</a:t>
            </a:r>
            <a:r>
              <a:rPr lang="en-US" sz="2000" dirty="0" smtClean="0"/>
              <a:t> (</a:t>
            </a:r>
            <a:r>
              <a:rPr lang="ru-RU" sz="2000" dirty="0" smtClean="0"/>
              <a:t>продажа рекламы на сайте) 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 smtClean="0"/>
              <a:t>Увеличение продаж (продажа товаров и услуг) 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/>
              <a:t>Некоммерческие цели </a:t>
            </a:r>
          </a:p>
          <a:p>
            <a:pPr lvl="1"/>
            <a:endParaRPr lang="ru-RU" sz="2800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89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dirty="0"/>
              <a:t> </a:t>
            </a:r>
            <a:r>
              <a:rPr lang="ru-RU" sz="3600" b="1" dirty="0"/>
              <a:t>Выбор основных и второстепенных направлений деятельности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6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33266"/>
            <a:ext cx="766893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chemeClr val="tx1"/>
              </a:buClr>
            </a:pPr>
            <a:r>
              <a:rPr lang="ru-RU" sz="2800" b="1" dirty="0" smtClean="0"/>
              <a:t>Коммерческий сайт</a:t>
            </a:r>
          </a:p>
          <a:p>
            <a:pPr marL="914400" lvl="1" indent="-4572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Основные</a:t>
            </a:r>
            <a:r>
              <a:rPr lang="ru-RU" sz="2000" dirty="0" smtClean="0"/>
              <a:t> товары и услуги</a:t>
            </a:r>
          </a:p>
          <a:p>
            <a:pPr lvl="1"/>
            <a:r>
              <a:rPr lang="ru-RU" sz="2000" i="1" dirty="0" smtClean="0"/>
              <a:t>Например</a:t>
            </a:r>
            <a:r>
              <a:rPr lang="en-US" sz="2000" i="1" dirty="0" smtClean="0"/>
              <a:t>: </a:t>
            </a:r>
            <a:r>
              <a:rPr lang="ru-RU" sz="2000" i="1" dirty="0" smtClean="0"/>
              <a:t>телефоны, планшеты, фотокамеры</a:t>
            </a:r>
            <a:endParaRPr lang="ru-RU" sz="2000" dirty="0" smtClean="0"/>
          </a:p>
          <a:p>
            <a:pPr marL="914400" lvl="1" indent="-4572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Второстепенные</a:t>
            </a:r>
            <a:r>
              <a:rPr lang="ru-RU" sz="2000" dirty="0" smtClean="0"/>
              <a:t> товары и услуги </a:t>
            </a:r>
          </a:p>
          <a:p>
            <a:pPr lvl="1"/>
            <a:r>
              <a:rPr lang="ru-RU" sz="2000" i="1" dirty="0" smtClean="0"/>
              <a:t>Например</a:t>
            </a:r>
            <a:r>
              <a:rPr lang="en-US" sz="2000" i="1" dirty="0" smtClean="0"/>
              <a:t>: </a:t>
            </a:r>
            <a:r>
              <a:rPr lang="ru-RU" sz="2000" i="1" dirty="0" smtClean="0"/>
              <a:t>аксессуары, тарифы, сервис</a:t>
            </a:r>
          </a:p>
          <a:p>
            <a:pPr lvl="1"/>
            <a:endParaRPr lang="ru-RU" sz="2800" dirty="0" smtClean="0"/>
          </a:p>
          <a:p>
            <a:pPr lvl="1"/>
            <a:r>
              <a:rPr lang="ru-RU" sz="2800" b="1" dirty="0" smtClean="0"/>
              <a:t>Некоммерческий сайт </a:t>
            </a:r>
            <a:endParaRPr lang="en-US" sz="28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Основное </a:t>
            </a:r>
            <a:r>
              <a:rPr lang="ru-RU" sz="2000" dirty="0" smtClean="0"/>
              <a:t>направление</a:t>
            </a:r>
          </a:p>
          <a:p>
            <a:pPr lvl="1"/>
            <a:r>
              <a:rPr lang="ru-RU" sz="2000" i="1" dirty="0" smtClean="0"/>
              <a:t>Например</a:t>
            </a:r>
            <a:r>
              <a:rPr lang="en-US" sz="2000" i="1" dirty="0" smtClean="0"/>
              <a:t>:</a:t>
            </a:r>
            <a:r>
              <a:rPr lang="ru-RU" sz="2000" i="1" dirty="0"/>
              <a:t> </a:t>
            </a:r>
            <a:r>
              <a:rPr lang="ru-RU" sz="2000" i="1" dirty="0" smtClean="0"/>
              <a:t>общественно-политический портал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Второстепенное </a:t>
            </a:r>
            <a:r>
              <a:rPr lang="ru-RU" sz="2000" dirty="0" smtClean="0"/>
              <a:t>направление</a:t>
            </a:r>
          </a:p>
          <a:p>
            <a:pPr lvl="1"/>
            <a:r>
              <a:rPr lang="ru-RU" sz="2000" i="1" dirty="0" smtClean="0"/>
              <a:t>Например</a:t>
            </a:r>
            <a:r>
              <a:rPr lang="en-US" sz="2000" i="1" dirty="0" smtClean="0"/>
              <a:t>: </a:t>
            </a:r>
            <a:r>
              <a:rPr lang="en-US" sz="2000" i="1" dirty="0"/>
              <a:t>c</a:t>
            </a:r>
            <a:r>
              <a:rPr lang="ru-RU" sz="2000" i="1" dirty="0" err="1" smtClean="0"/>
              <a:t>портивные</a:t>
            </a:r>
            <a:r>
              <a:rPr lang="ru-RU" sz="2000" i="1" dirty="0" smtClean="0"/>
              <a:t> новости </a:t>
            </a:r>
          </a:p>
          <a:p>
            <a:pPr lvl="1"/>
            <a:endParaRPr lang="ru-RU" sz="2800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468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43705"/>
            <a:ext cx="7772400" cy="1067676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ru-RU" sz="3600" b="1" dirty="0"/>
              <a:t>Продвижение сайта в поисковых системах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09934" y="1733266"/>
            <a:ext cx="766893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800" dirty="0" smtClean="0">
                <a:solidFill>
                  <a:srgbClr val="B50023"/>
                </a:solidFill>
              </a:rPr>
              <a:t>Внутренняя</a:t>
            </a:r>
            <a:r>
              <a:rPr lang="ru-RU" sz="2800" dirty="0" smtClean="0"/>
              <a:t> оптимизация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одбор </a:t>
            </a:r>
            <a:r>
              <a:rPr lang="ru-RU" sz="2800" dirty="0"/>
              <a:t>семантического ядра</a:t>
            </a:r>
            <a:endParaRPr lang="en-US" sz="28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/>
              <a:t>группировка </a:t>
            </a:r>
            <a:r>
              <a:rPr lang="ru-RU" sz="2800" dirty="0"/>
              <a:t>запросов и создание страниц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/>
              <a:t>размещение </a:t>
            </a:r>
            <a:r>
              <a:rPr lang="ru-RU" sz="2800" dirty="0"/>
              <a:t>контента на продвигаемых страницах (заголовки, текст, фото)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/>
              <a:t>технические </a:t>
            </a:r>
            <a:r>
              <a:rPr lang="ru-RU" sz="2800" dirty="0"/>
              <a:t>настройки сайта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/>
              <a:t>р</a:t>
            </a:r>
            <a:r>
              <a:rPr lang="ru-RU" sz="2800" dirty="0" smtClean="0"/>
              <a:t>абота </a:t>
            </a:r>
            <a:r>
              <a:rPr lang="ru-RU" sz="2800" dirty="0"/>
              <a:t>с юзабилити</a:t>
            </a:r>
          </a:p>
          <a:p>
            <a:pPr lvl="1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23679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Что такое семантическое ядро?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b="1" dirty="0"/>
              <a:t>Семантическое ядро</a:t>
            </a:r>
            <a:r>
              <a:rPr lang="ru-RU" dirty="0"/>
              <a:t> – это полный набор </a:t>
            </a:r>
            <a:r>
              <a:rPr lang="ru-RU" dirty="0" smtClean="0"/>
              <a:t>продвигаемых поисковых слов и словосочетаний</a:t>
            </a:r>
            <a:r>
              <a:rPr lang="ru-RU" dirty="0"/>
              <a:t>, описывающих определенный предмет, его характеристики. В частности, это слова, относящиеся к деятельности сайта или к деятельности компании, владеющей сайтом</a:t>
            </a:r>
            <a:r>
              <a:rPr lang="ru-RU" dirty="0" smtClean="0"/>
              <a:t>.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Эти слова называются </a:t>
            </a:r>
            <a:r>
              <a:rPr lang="ru-RU" dirty="0">
                <a:solidFill>
                  <a:srgbClr val="B4051E"/>
                </a:solidFill>
              </a:rPr>
              <a:t>ключевыми словами</a:t>
            </a:r>
            <a:r>
              <a:rPr lang="ru-RU" dirty="0"/>
              <a:t>, и их совокупность, собственно, составляет семантическое ядро.</a:t>
            </a: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Подбор семантического ядра для коммерческого сайта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23824" y="1733265"/>
            <a:ext cx="5000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u="sng" dirty="0" smtClean="0">
                <a:solidFill>
                  <a:srgbClr val="0070C0"/>
                </a:solidFill>
              </a:rPr>
              <a:t>wordstat.yandex.ru</a:t>
            </a:r>
            <a:r>
              <a:rPr lang="ru-RU" sz="2000" u="sng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>подскажет самые популярные запросы и их частоту за последний месяц.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Отберите как можно больше целевых запросов.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Эффективность продвижения возрастет, если помимо нескольких высокочастотных  запросов вы будете продвигать еще и много низкочастотных.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492" y="1635595"/>
            <a:ext cx="3555708" cy="425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64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Подбор семантического ядра для некоммерческого сайта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28619" y="1777608"/>
            <a:ext cx="500062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Составьте ядро, пользуюсь данными счётчиков </a:t>
            </a:r>
            <a:r>
              <a:rPr lang="ru-RU" sz="2000" dirty="0" err="1" smtClean="0"/>
              <a:t>Яндекс.Метрики</a:t>
            </a:r>
            <a:r>
              <a:rPr lang="ru-RU" sz="2000" dirty="0" smtClean="0"/>
              <a:t> и </a:t>
            </a:r>
            <a:r>
              <a:rPr lang="en-US" sz="2000" dirty="0" smtClean="0"/>
              <a:t>Google Analytics</a:t>
            </a: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Отберите как можно больше запросов. Отсейте запросы, на которые ваш сайт не будет готов ответить в виду тематики.</a:t>
            </a:r>
          </a:p>
          <a:p>
            <a:pPr lvl="1"/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Как правило, все эти запросы </a:t>
            </a:r>
            <a:r>
              <a:rPr lang="ru-RU" sz="2000" dirty="0" err="1" smtClean="0"/>
              <a:t>супернизкочастотные</a:t>
            </a:r>
            <a:r>
              <a:rPr lang="ru-RU" sz="2000" dirty="0" smtClean="0"/>
              <a:t>.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1026" name="Picture 2" descr="C:\Users\user\Desktop\yandex-key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35" y="1504805"/>
            <a:ext cx="2743200" cy="213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google_analytic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60" y="3691717"/>
            <a:ext cx="2647950" cy="22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7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Типы запросов</a:t>
            </a:r>
            <a:endParaRPr kumimoji="0" lang="ru-RU" sz="3500" b="1" dirty="0" smtClean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09934" y="1429589"/>
            <a:ext cx="766893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B4051E"/>
                </a:solidFill>
              </a:rPr>
              <a:t>Коммерческие 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купить, аренда, цена, доставка</a:t>
            </a:r>
          </a:p>
          <a:p>
            <a:pPr lvl="1"/>
            <a:endParaRPr lang="ru-RU" sz="2200" dirty="0" smtClean="0">
              <a:solidFill>
                <a:srgbClr val="B4051E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B4051E"/>
                </a:solidFill>
              </a:rPr>
              <a:t>Некоммерческие</a:t>
            </a:r>
            <a:r>
              <a:rPr lang="en-US" sz="2200" dirty="0" smtClean="0">
                <a:solidFill>
                  <a:srgbClr val="B4051E"/>
                </a:solidFill>
              </a:rPr>
              <a:t> </a:t>
            </a:r>
            <a:r>
              <a:rPr lang="ru-RU" sz="2200" dirty="0" smtClean="0">
                <a:solidFill>
                  <a:srgbClr val="B4051E"/>
                </a:solidFill>
              </a:rPr>
              <a:t>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en-US" sz="2200" i="1" dirty="0"/>
              <a:t>c</a:t>
            </a:r>
            <a:r>
              <a:rPr lang="ru-RU" sz="2200" i="1" dirty="0" smtClean="0"/>
              <a:t>качать, бесплатно, рецепт, фото, форум, отзывы</a:t>
            </a:r>
          </a:p>
          <a:p>
            <a:pPr lvl="1"/>
            <a:endParaRPr lang="en-US" sz="2200" dirty="0" smtClean="0"/>
          </a:p>
          <a:p>
            <a:pPr lvl="1"/>
            <a:endParaRPr lang="ru-RU" sz="2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err="1" smtClean="0">
                <a:solidFill>
                  <a:srgbClr val="B4051E"/>
                </a:solidFill>
              </a:rPr>
              <a:t>Геозависимые</a:t>
            </a:r>
            <a:r>
              <a:rPr lang="ru-RU" sz="2200" dirty="0" smtClean="0">
                <a:solidFill>
                  <a:srgbClr val="B4051E"/>
                </a:solidFill>
              </a:rPr>
              <a:t> 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доставка суши, заказ такси, …</a:t>
            </a:r>
          </a:p>
          <a:p>
            <a:pPr lvl="1"/>
            <a:endParaRPr lang="ru-RU" sz="2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err="1" smtClean="0">
                <a:solidFill>
                  <a:srgbClr val="B4051E"/>
                </a:solidFill>
              </a:rPr>
              <a:t>Геонезависимые</a:t>
            </a:r>
            <a:r>
              <a:rPr lang="ru-RU" sz="2200" dirty="0" smtClean="0">
                <a:solidFill>
                  <a:srgbClr val="B4051E"/>
                </a:solidFill>
              </a:rPr>
              <a:t> запросы 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билеты Москва-Питер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2835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Экран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Постановка целей</vt:lpstr>
      <vt:lpstr> Выбор основных и второстепенных направлений деятельности</vt:lpstr>
      <vt:lpstr>Продвижение сайта в поисковых системах</vt:lpstr>
      <vt:lpstr>Что такое семантическое ядро?</vt:lpstr>
      <vt:lpstr>Подбор семантического ядра для коммерческого сайта</vt:lpstr>
      <vt:lpstr>Подбор семантического ядра для некоммерческого сайта</vt:lpstr>
      <vt:lpstr>Типы запросов</vt:lpstr>
      <vt:lpstr>Нецелевые запросы</vt:lpstr>
      <vt:lpstr>Семантические группы</vt:lpstr>
      <vt:lpstr>Размещение контента на коммерческом сайте</vt:lpstr>
      <vt:lpstr>Размещение контента на некоммерческом сайте</vt:lpstr>
      <vt:lpstr>Технические настройки сайта</vt:lpstr>
      <vt:lpstr>Работа с юзабилити</vt:lpstr>
      <vt:lpstr>Закупка ссылочной массы</vt:lpstr>
      <vt:lpstr>Поведенческие факторы</vt:lpstr>
      <vt:lpstr>Настройка инструментов контроля продвижения</vt:lpstr>
      <vt:lpstr>Точки первых оценок эффективности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2014-02-06T07:54:43Z</dcterms:created>
  <dcterms:modified xsi:type="dcterms:W3CDTF">2014-02-13T11:17:55Z</dcterms:modified>
</cp:coreProperties>
</file>